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4630400" cy="8229600"/>
  <p:notesSz cx="8229600" cy="14630400"/>
  <p:embeddedFontLst>
    <p:embeddedFont>
      <p:font typeface="DM Sans Semi Bold" panose="020B0604020202020204" charset="0"/>
      <p:regular r:id="rId15"/>
    </p:embeddedFon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Inter Medium" panose="020B0604020202020204" charset="0"/>
      <p:regular r:id="rId20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96" d="100"/>
          <a:sy n="96" d="100"/>
        </p:scale>
        <p:origin x="3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59925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-10-7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-10-5.svg"/><Relationship Id="rId11" Type="http://schemas.openxmlformats.org/officeDocument/2006/relationships/image" Target="../media/image20.png"/><Relationship Id="rId5" Type="http://schemas.openxmlformats.org/officeDocument/2006/relationships/image" Target="../media/image-10-3.svg"/><Relationship Id="rId10" Type="http://schemas.openxmlformats.org/officeDocument/2006/relationships/image" Target="../media/image4.png"/><Relationship Id="rId4" Type="http://schemas.openxmlformats.org/officeDocument/2006/relationships/image" Target="../media/image6.png"/><Relationship Id="rId9" Type="http://schemas.openxmlformats.org/officeDocument/2006/relationships/image" Target="../media/image-10-9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-11-8.svg"/><Relationship Id="rId3" Type="http://schemas.openxmlformats.org/officeDocument/2006/relationships/image" Target="../media/image6.png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-11-6.svg"/><Relationship Id="rId11" Type="http://schemas.openxmlformats.org/officeDocument/2006/relationships/image" Target="../media/image4.png"/><Relationship Id="rId5" Type="http://schemas.openxmlformats.org/officeDocument/2006/relationships/image" Target="../media/image-11-4.svg"/><Relationship Id="rId10" Type="http://schemas.openxmlformats.org/officeDocument/2006/relationships/image" Target="../media/image-11-10.svg"/><Relationship Id="rId4" Type="http://schemas.openxmlformats.org/officeDocument/2006/relationships/image" Target="../media/image-11-2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0.png"/><Relationship Id="rId18" Type="http://schemas.openxmlformats.org/officeDocument/2006/relationships/image" Target="../media/image-3-18.svg"/><Relationship Id="rId3" Type="http://schemas.openxmlformats.org/officeDocument/2006/relationships/image" Target="../media/image5.png"/><Relationship Id="rId7" Type="http://schemas.openxmlformats.org/officeDocument/2006/relationships/image" Target="../media/image-3-6.svg"/><Relationship Id="rId12" Type="http://schemas.openxmlformats.org/officeDocument/2006/relationships/image" Target="../media/image-3-12.svg"/><Relationship Id="rId2" Type="http://schemas.openxmlformats.org/officeDocument/2006/relationships/notesSlide" Target="../notesSlides/notesSlide3.xml"/><Relationship Id="rId20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-3-3.svg"/><Relationship Id="rId15" Type="http://schemas.openxmlformats.org/officeDocument/2006/relationships/image" Target="../media/image-3-15.svg"/><Relationship Id="rId10" Type="http://schemas.openxmlformats.org/officeDocument/2006/relationships/image" Target="../media/image9.png"/><Relationship Id="rId19" Type="http://schemas.openxmlformats.org/officeDocument/2006/relationships/image" Target="../media/image4.png"/><Relationship Id="rId4" Type="http://schemas.openxmlformats.org/officeDocument/2006/relationships/image" Target="../media/image6.png"/><Relationship Id="rId9" Type="http://schemas.openxmlformats.org/officeDocument/2006/relationships/image" Target="../media/image-3-9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-9-8.svg"/><Relationship Id="rId3" Type="http://schemas.openxmlformats.org/officeDocument/2006/relationships/image" Target="../media/image6.pn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-9-6.svg"/><Relationship Id="rId11" Type="http://schemas.openxmlformats.org/officeDocument/2006/relationships/image" Target="../media/image4.png"/><Relationship Id="rId5" Type="http://schemas.openxmlformats.org/officeDocument/2006/relationships/image" Target="../media/image-9-4.svg"/><Relationship Id="rId10" Type="http://schemas.openxmlformats.org/officeDocument/2006/relationships/image" Target="../media/image-9-10.svg"/><Relationship Id="rId4" Type="http://schemas.openxmlformats.org/officeDocument/2006/relationships/image" Target="../media/image-9-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881902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Автоматизированная генерация XML-документов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348401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на основе LLM и XAI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966454"/>
            <a:ext cx="755642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Область:</a:t>
            </a:r>
            <a:r>
              <a:rPr lang="en-US" sz="14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Цифровизация строительства</a:t>
            </a:r>
            <a:endParaRPr lang="en-US" sz="1400" dirty="0"/>
          </a:p>
        </p:txBody>
      </p:sp>
      <p:sp>
        <p:nvSpPr>
          <p:cNvPr id="6" name="Text 3"/>
          <p:cNvSpPr/>
          <p:nvPr/>
        </p:nvSpPr>
        <p:spPr>
          <a:xfrm>
            <a:off x="793790" y="5511879"/>
            <a:ext cx="755642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Автор:</a:t>
            </a:r>
            <a:r>
              <a:rPr lang="en-US" sz="14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</a:t>
            </a:r>
            <a:r>
              <a:rPr lang="ru-RU" sz="1400" dirty="0" smtClean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Артём Кондратенко</a:t>
            </a:r>
            <a:endParaRPr lang="en-US" sz="1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69369"/>
            <a:ext cx="7272457" cy="602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Архитектура решения (кратко)</a:t>
            </a:r>
            <a:endParaRPr lang="en-US" sz="37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2284" y="1657350"/>
            <a:ext cx="8565713" cy="590288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246875" y="5330332"/>
            <a:ext cx="2340745" cy="311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Upload</a:t>
            </a:r>
            <a:endParaRPr lang="en-US" sz="13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4246537" y="3826595"/>
            <a:ext cx="554309" cy="55431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5241523" y="2851530"/>
            <a:ext cx="2416789" cy="311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LLM Analysis</a:t>
            </a:r>
            <a:endParaRPr lang="en-US" sz="13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5998675" y="4164550"/>
            <a:ext cx="554309" cy="554309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863917" y="6056305"/>
            <a:ext cx="2340745" cy="311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XML Gen</a:t>
            </a:r>
            <a:endParaRPr lang="en-US" sz="1350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7750986" y="4502506"/>
            <a:ext cx="554310" cy="554309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8941712" y="3504056"/>
            <a:ext cx="2340745" cy="311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Validate</a:t>
            </a:r>
            <a:endParaRPr lang="en-US" sz="1350" dirty="0"/>
          </a:p>
        </p:txBody>
      </p:sp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9615891" y="4865405"/>
            <a:ext cx="554308" cy="554309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591501" y="7663267"/>
            <a:ext cx="3038899" cy="552527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552035" y="1942797"/>
            <a:ext cx="9526329" cy="4344006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43903"/>
            <a:ext cx="589014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Ожидаемые эффекты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190631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Внедрение предлагаемой системы принесёт существенные улучшения и оптимизацию рабочих процессов.</a:t>
            </a:r>
            <a:endParaRPr lang="en-US" sz="17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93790" y="2524363"/>
            <a:ext cx="566976" cy="566976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644253" y="265902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Экономия времени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644253" y="3149441"/>
            <a:ext cx="3308152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Подготовка XML-документов ускоряется на </a:t>
            </a:r>
            <a:r>
              <a:rPr lang="en-US" sz="1750" dirty="0">
                <a:solidFill>
                  <a:srgbClr val="1C977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70–90%</a:t>
            </a: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, значительно сокращая трудозатраты.</a:t>
            </a:r>
            <a:endParaRPr lang="en-US" sz="17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5235893" y="2524363"/>
            <a:ext cx="566976" cy="566976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6086356" y="2659023"/>
            <a:ext cx="314860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Минимизация ошибок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6086356" y="3149441"/>
            <a:ext cx="3308152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Существенное сокращение количества форматных ошибок и неточностей в данных.</a:t>
            </a:r>
            <a:endParaRPr lang="en-US" sz="17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9677995" y="2524363"/>
            <a:ext cx="566976" cy="566976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0528459" y="2659023"/>
            <a:ext cx="312527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Быстрое согласование</a:t>
            </a:r>
            <a:endParaRPr lang="en-US" sz="2200" dirty="0"/>
          </a:p>
        </p:txBody>
      </p:sp>
      <p:sp>
        <p:nvSpPr>
          <p:cNvPr id="12" name="Text 7"/>
          <p:cNvSpPr/>
          <p:nvPr/>
        </p:nvSpPr>
        <p:spPr>
          <a:xfrm>
            <a:off x="10528459" y="3149441"/>
            <a:ext cx="330815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Значительное уменьшение числа возвратов и доработок от ГИСОГД.</a:t>
            </a:r>
            <a:endParaRPr lang="en-US" sz="175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93790" y="5054679"/>
            <a:ext cx="566976" cy="566976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644253" y="5189339"/>
            <a:ext cx="3308152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Снижение барьера входа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1644253" y="6034088"/>
            <a:ext cx="3308152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Уменьшение требований к квалификации пользователей для работы с XML-документами.</a:t>
            </a:r>
            <a:endParaRPr lang="en-US" sz="1750" dirty="0"/>
          </a:p>
        </p:txBody>
      </p:sp>
      <p:pic>
        <p:nvPicPr>
          <p:cNvPr id="16" name="Image 4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5235893" y="5054679"/>
            <a:ext cx="566976" cy="566976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6086356" y="518933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Гибкая адаптация</a:t>
            </a:r>
            <a:endParaRPr lang="en-US" sz="2200" dirty="0"/>
          </a:p>
        </p:txBody>
      </p:sp>
      <p:sp>
        <p:nvSpPr>
          <p:cNvPr id="18" name="Text 11"/>
          <p:cNvSpPr/>
          <p:nvPr/>
        </p:nvSpPr>
        <p:spPr>
          <a:xfrm>
            <a:off x="6086356" y="5679758"/>
            <a:ext cx="330815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Лёгкое приспособление к новым и обновляющимся XSD-схемам Минстроя.</a:t>
            </a:r>
            <a:endParaRPr lang="en-US" sz="1750" dirty="0"/>
          </a:p>
        </p:txBody>
      </p:sp>
      <p:pic>
        <p:nvPicPr>
          <p:cNvPr id="19" name="Рисунок 1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591501" y="7663267"/>
            <a:ext cx="3038899" cy="552527"/>
          </a:xfrm>
          <a:prstGeom prst="rect">
            <a:avLst/>
          </a:prstGeom>
        </p:spPr>
      </p:pic>
      <p:pic>
        <p:nvPicPr>
          <p:cNvPr id="20" name="Рисунок 1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4464" y="1400204"/>
            <a:ext cx="14222810" cy="6401693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3427" y="758071"/>
            <a:ext cx="5381625" cy="672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420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Выводы</a:t>
            </a:r>
            <a:endParaRPr lang="en-US" sz="4200" dirty="0"/>
          </a:p>
        </p:txBody>
      </p:sp>
      <p:sp>
        <p:nvSpPr>
          <p:cNvPr id="3" name="Text 1"/>
          <p:cNvSpPr/>
          <p:nvPr/>
        </p:nvSpPr>
        <p:spPr>
          <a:xfrm>
            <a:off x="753427" y="1861304"/>
            <a:ext cx="13123545" cy="6886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Использование LLM в построении XML-документов — это переход от трудоёмких шаблонных систем к интеллектуальной автоматизации.</a:t>
            </a:r>
            <a:endParaRPr lang="en-US" sz="1650" dirty="0"/>
          </a:p>
        </p:txBody>
      </p:sp>
      <p:sp>
        <p:nvSpPr>
          <p:cNvPr id="4" name="Text 2"/>
          <p:cNvSpPr/>
          <p:nvPr/>
        </p:nvSpPr>
        <p:spPr>
          <a:xfrm>
            <a:off x="753427" y="2792135"/>
            <a:ext cx="13123545" cy="3443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Предлагаемая система решает ключевые проблемы отрасли:</a:t>
            </a:r>
            <a:endParaRPr lang="en-US" sz="1650" dirty="0"/>
          </a:p>
        </p:txBody>
      </p:sp>
      <p:sp>
        <p:nvSpPr>
          <p:cNvPr id="5" name="Shape 3"/>
          <p:cNvSpPr/>
          <p:nvPr/>
        </p:nvSpPr>
        <p:spPr>
          <a:xfrm>
            <a:off x="753427" y="3378637"/>
            <a:ext cx="6454140" cy="1645563"/>
          </a:xfrm>
          <a:prstGeom prst="roundRect">
            <a:avLst>
              <a:gd name="adj" fmla="val 1962"/>
            </a:avLst>
          </a:prstGeom>
          <a:solidFill>
            <a:srgbClr val="FFFFFF"/>
          </a:solidFill>
          <a:ln w="30480">
            <a:solidFill>
              <a:srgbClr val="1C9770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999173" y="3624382"/>
            <a:ext cx="5943124" cy="336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Отсутствие унифицированных инструментов</a:t>
            </a:r>
            <a:endParaRPr lang="en-US" sz="2100" dirty="0"/>
          </a:p>
        </p:txBody>
      </p:sp>
      <p:sp>
        <p:nvSpPr>
          <p:cNvPr id="7" name="Text 5"/>
          <p:cNvSpPr/>
          <p:nvPr/>
        </p:nvSpPr>
        <p:spPr>
          <a:xfrm>
            <a:off x="999173" y="4089797"/>
            <a:ext cx="5962650" cy="6886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Конец разрозненным подходам и несовместимым решениям.</a:t>
            </a:r>
            <a:endParaRPr lang="en-US" sz="1650" dirty="0"/>
          </a:p>
        </p:txBody>
      </p:sp>
      <p:sp>
        <p:nvSpPr>
          <p:cNvPr id="8" name="Shape 6"/>
          <p:cNvSpPr/>
          <p:nvPr/>
        </p:nvSpPr>
        <p:spPr>
          <a:xfrm>
            <a:off x="7422833" y="3378637"/>
            <a:ext cx="6454140" cy="1645563"/>
          </a:xfrm>
          <a:prstGeom prst="roundRect">
            <a:avLst>
              <a:gd name="adj" fmla="val 1962"/>
            </a:avLst>
          </a:prstGeom>
          <a:solidFill>
            <a:srgbClr val="FFFFFF"/>
          </a:solidFill>
          <a:ln w="30480">
            <a:solidFill>
              <a:srgbClr val="1C9770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7668578" y="3624382"/>
            <a:ext cx="2690812" cy="336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Ручной труд</a:t>
            </a:r>
            <a:endParaRPr lang="en-US" sz="2100" dirty="0"/>
          </a:p>
        </p:txBody>
      </p:sp>
      <p:sp>
        <p:nvSpPr>
          <p:cNvPr id="10" name="Text 8"/>
          <p:cNvSpPr/>
          <p:nvPr/>
        </p:nvSpPr>
        <p:spPr>
          <a:xfrm>
            <a:off x="7668578" y="4089797"/>
            <a:ext cx="5962650" cy="6886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Снижение зависимости от ручных операций и их ошибок.</a:t>
            </a:r>
            <a:endParaRPr lang="en-US" sz="1650" dirty="0"/>
          </a:p>
        </p:txBody>
      </p:sp>
      <p:sp>
        <p:nvSpPr>
          <p:cNvPr id="11" name="Shape 9"/>
          <p:cNvSpPr/>
          <p:nvPr/>
        </p:nvSpPr>
        <p:spPr>
          <a:xfrm>
            <a:off x="753427" y="5239464"/>
            <a:ext cx="6454140" cy="1645563"/>
          </a:xfrm>
          <a:prstGeom prst="roundRect">
            <a:avLst>
              <a:gd name="adj" fmla="val 1962"/>
            </a:avLst>
          </a:prstGeom>
          <a:solidFill>
            <a:srgbClr val="FFFFFF"/>
          </a:solidFill>
          <a:ln w="30480">
            <a:solidFill>
              <a:srgbClr val="1C9770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999173" y="5485209"/>
            <a:ext cx="3481864" cy="336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Непредсказуемые ошибки</a:t>
            </a:r>
            <a:endParaRPr lang="en-US" sz="2100" dirty="0"/>
          </a:p>
        </p:txBody>
      </p:sp>
      <p:sp>
        <p:nvSpPr>
          <p:cNvPr id="13" name="Text 11"/>
          <p:cNvSpPr/>
          <p:nvPr/>
        </p:nvSpPr>
        <p:spPr>
          <a:xfrm>
            <a:off x="999173" y="5950625"/>
            <a:ext cx="5962650" cy="6886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Минимизация рисков, связанных с человеческим фактором и неточностями.</a:t>
            </a:r>
            <a:endParaRPr lang="en-US" sz="1650" dirty="0"/>
          </a:p>
        </p:txBody>
      </p:sp>
      <p:sp>
        <p:nvSpPr>
          <p:cNvPr id="14" name="Shape 12"/>
          <p:cNvSpPr/>
          <p:nvPr/>
        </p:nvSpPr>
        <p:spPr>
          <a:xfrm>
            <a:off x="7422833" y="5239464"/>
            <a:ext cx="6454140" cy="1645563"/>
          </a:xfrm>
          <a:prstGeom prst="roundRect">
            <a:avLst>
              <a:gd name="adj" fmla="val 1962"/>
            </a:avLst>
          </a:prstGeom>
          <a:solidFill>
            <a:srgbClr val="FFFFFF"/>
          </a:solidFill>
          <a:ln w="30480">
            <a:solidFill>
              <a:srgbClr val="1C9770"/>
            </a:solidFill>
            <a:prstDash val="solid"/>
          </a:ln>
        </p:spPr>
      </p:sp>
      <p:sp>
        <p:nvSpPr>
          <p:cNvPr id="15" name="Text 13"/>
          <p:cNvSpPr/>
          <p:nvPr/>
        </p:nvSpPr>
        <p:spPr>
          <a:xfrm>
            <a:off x="7668578" y="5485209"/>
            <a:ext cx="3053715" cy="336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Сложность интеграции</a:t>
            </a:r>
            <a:endParaRPr lang="en-US" sz="2100" dirty="0"/>
          </a:p>
        </p:txBody>
      </p:sp>
      <p:sp>
        <p:nvSpPr>
          <p:cNvPr id="16" name="Text 14"/>
          <p:cNvSpPr/>
          <p:nvPr/>
        </p:nvSpPr>
        <p:spPr>
          <a:xfrm>
            <a:off x="7668578" y="5950625"/>
            <a:ext cx="5962650" cy="3443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Упрощение внедрения новых стандартов и технологий.</a:t>
            </a:r>
            <a:endParaRPr lang="en-US" sz="1650" dirty="0"/>
          </a:p>
        </p:txBody>
      </p:sp>
      <p:sp>
        <p:nvSpPr>
          <p:cNvPr id="17" name="Text 15"/>
          <p:cNvSpPr/>
          <p:nvPr/>
        </p:nvSpPr>
        <p:spPr>
          <a:xfrm>
            <a:off x="753427" y="7127200"/>
            <a:ext cx="13123545" cy="3443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endParaRPr lang="en-US" sz="1650" dirty="0"/>
          </a:p>
        </p:txBody>
      </p:sp>
      <p:pic>
        <p:nvPicPr>
          <p:cNvPr id="18" name="Рисунок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91501" y="7663267"/>
            <a:ext cx="3038899" cy="55252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92123"/>
            <a:ext cx="1090886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Контекст цифровизации строительства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045137"/>
            <a:ext cx="760428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В России активно внедряется информационное моделирование (BIM/ИМ), что делает машиночитаемые документы обязательными для государственных информационных систем.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1530906" y="33889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Ключевая роль XML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530906" y="3970139"/>
            <a:ext cx="686716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Для обмена данными повсеместно используются стандартизированные XML-документы в соответствии с XSD-схемами Минстроя РФ.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1530906" y="5512475"/>
            <a:ext cx="460152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ГИСОГД - основной потребитель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1530906" y="6093619"/>
            <a:ext cx="686716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Главным потребителем этих данных является Государственная информационная система обеспечения градостроительной деятельности (ГИСОГД).</a:t>
            </a:r>
            <a:endParaRPr lang="en-US" sz="17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9096" y="2096214"/>
            <a:ext cx="4885015" cy="4885015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91501" y="7677073"/>
            <a:ext cx="3038899" cy="55252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60571"/>
            <a:ext cx="951249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Роль XML в строительной отрасли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1922978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XML-схемы применяются на всех этапах жизненного цикла объекта, обеспечивая структурированный обмен данными. Каждый этап имеет свою уникальную XSD-схему, строго определяющую структуру данных.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1416010" y="3315057"/>
            <a:ext cx="338982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Инженерные изыскания</a:t>
            </a:r>
            <a:endParaRPr lang="en-US" sz="22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903934"/>
            <a:ext cx="4564975" cy="4564975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6596301" y="3516154"/>
            <a:ext cx="339328" cy="33932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824442" y="331505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Проектирование</a:t>
            </a:r>
            <a:endParaRPr lang="en-US" sz="220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32653" y="2903934"/>
            <a:ext cx="4564975" cy="4564975"/>
          </a:xfrm>
          <a:prstGeom prst="rect">
            <a:avLst/>
          </a:prstGeom>
        </p:spPr>
      </p:pic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8170307" y="3790831"/>
            <a:ext cx="339328" cy="339328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10051256" y="483203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Строительство</a:t>
            </a:r>
            <a:endParaRPr lang="en-US" sz="2200" dirty="0"/>
          </a:p>
        </p:txBody>
      </p:sp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32653" y="2903934"/>
            <a:ext cx="4564975" cy="4564975"/>
          </a:xfrm>
          <a:prstGeom prst="rect">
            <a:avLst/>
          </a:prstGeom>
        </p:spPr>
      </p:pic>
      <p:pic>
        <p:nvPicPr>
          <p:cNvPr id="12" name="Image 5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8719423" y="5291257"/>
            <a:ext cx="339328" cy="339328"/>
          </a:xfrm>
          <a:prstGeom prst="rect">
            <a:avLst/>
          </a:prstGeom>
        </p:spPr>
      </p:pic>
      <p:sp>
        <p:nvSpPr>
          <p:cNvPr id="13" name="Text 5"/>
          <p:cNvSpPr/>
          <p:nvPr/>
        </p:nvSpPr>
        <p:spPr>
          <a:xfrm>
            <a:off x="9824442" y="6349008"/>
            <a:ext cx="4012168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Исполнительная документация</a:t>
            </a:r>
            <a:endParaRPr lang="en-US" sz="2200" dirty="0"/>
          </a:p>
        </p:txBody>
      </p:sp>
      <p:pic>
        <p:nvPicPr>
          <p:cNvPr id="14" name="Image 6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32653" y="2903934"/>
            <a:ext cx="4564975" cy="4564975"/>
          </a:xfrm>
          <a:prstGeom prst="rect">
            <a:avLst/>
          </a:prstGeom>
        </p:spPr>
      </p:pic>
      <p:pic>
        <p:nvPicPr>
          <p:cNvPr id="15" name="Image 7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7694533" y="6517005"/>
            <a:ext cx="339328" cy="339328"/>
          </a:xfrm>
          <a:prstGeom prst="rect">
            <a:avLst/>
          </a:prstGeom>
        </p:spPr>
      </p:pic>
      <p:sp>
        <p:nvSpPr>
          <p:cNvPr id="16" name="Text 6"/>
          <p:cNvSpPr/>
          <p:nvPr/>
        </p:nvSpPr>
        <p:spPr>
          <a:xfrm>
            <a:off x="1970603" y="652617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Эксплуатация</a:t>
            </a:r>
            <a:endParaRPr lang="en-US" sz="2200" dirty="0"/>
          </a:p>
        </p:txBody>
      </p:sp>
      <p:pic>
        <p:nvPicPr>
          <p:cNvPr id="17" name="Image 8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032653" y="2903934"/>
            <a:ext cx="4564975" cy="4564975"/>
          </a:xfrm>
          <a:prstGeom prst="rect">
            <a:avLst/>
          </a:prstGeom>
        </p:spPr>
      </p:pic>
      <p:pic>
        <p:nvPicPr>
          <p:cNvPr id="18" name="Image 9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6120527" y="6242328"/>
            <a:ext cx="339328" cy="339328"/>
          </a:xfrm>
          <a:prstGeom prst="rect">
            <a:avLst/>
          </a:prstGeom>
        </p:spPr>
      </p:pic>
      <p:sp>
        <p:nvSpPr>
          <p:cNvPr id="19" name="Text 7"/>
          <p:cNvSpPr/>
          <p:nvPr/>
        </p:nvSpPr>
        <p:spPr>
          <a:xfrm>
            <a:off x="1743789" y="483203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Снос</a:t>
            </a:r>
            <a:endParaRPr lang="en-US" sz="2200" dirty="0"/>
          </a:p>
        </p:txBody>
      </p:sp>
      <p:pic>
        <p:nvPicPr>
          <p:cNvPr id="21" name="Image 1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18"/>
              </a:ext>
            </a:extLst>
          </a:blip>
          <a:stretch>
            <a:fillRect/>
          </a:stretch>
        </p:blipFill>
        <p:spPr>
          <a:xfrm>
            <a:off x="5571411" y="4741902"/>
            <a:ext cx="339328" cy="339328"/>
          </a:xfrm>
          <a:prstGeom prst="rect">
            <a:avLst/>
          </a:prstGeom>
        </p:spPr>
      </p:pic>
      <p:pic>
        <p:nvPicPr>
          <p:cNvPr id="22" name="Рисунок 21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1591501" y="7663267"/>
            <a:ext cx="3038899" cy="552527"/>
          </a:xfrm>
          <a:prstGeom prst="rect">
            <a:avLst/>
          </a:prstGeom>
        </p:spPr>
      </p:pic>
      <p:pic>
        <p:nvPicPr>
          <p:cNvPr id="24" name="Рисунок 23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095967" y="2903934"/>
            <a:ext cx="4501661" cy="457163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12645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914174"/>
            <a:ext cx="8025051" cy="531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0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Почему XML сложен для специалистов</a:t>
            </a:r>
            <a:endParaRPr lang="en-US" sz="3300" dirty="0"/>
          </a:p>
        </p:txBody>
      </p:sp>
      <p:sp>
        <p:nvSpPr>
          <p:cNvPr id="4" name="Shape 1"/>
          <p:cNvSpPr/>
          <p:nvPr/>
        </p:nvSpPr>
        <p:spPr>
          <a:xfrm>
            <a:off x="793790" y="3956090"/>
            <a:ext cx="6436400" cy="1530310"/>
          </a:xfrm>
          <a:prstGeom prst="roundRect">
            <a:avLst>
              <a:gd name="adj" fmla="val 7170"/>
            </a:avLst>
          </a:prstGeom>
          <a:solidFill>
            <a:srgbClr val="FFFFFF"/>
          </a:solidFill>
          <a:ln/>
        </p:spPr>
      </p:sp>
      <p:sp>
        <p:nvSpPr>
          <p:cNvPr id="5" name="Shape 2"/>
          <p:cNvSpPr/>
          <p:nvPr/>
        </p:nvSpPr>
        <p:spPr>
          <a:xfrm>
            <a:off x="793790" y="3933230"/>
            <a:ext cx="6436400" cy="91440"/>
          </a:xfrm>
          <a:prstGeom prst="roundRect">
            <a:avLst>
              <a:gd name="adj" fmla="val 27907"/>
            </a:avLst>
          </a:prstGeom>
          <a:solidFill>
            <a:srgbClr val="1C9770"/>
          </a:solidFill>
          <a:ln/>
        </p:spPr>
      </p:sp>
      <p:sp>
        <p:nvSpPr>
          <p:cNvPr id="6" name="Shape 3"/>
          <p:cNvSpPr/>
          <p:nvPr/>
        </p:nvSpPr>
        <p:spPr>
          <a:xfrm>
            <a:off x="3756779" y="3700939"/>
            <a:ext cx="510302" cy="510302"/>
          </a:xfrm>
          <a:prstGeom prst="roundRect">
            <a:avLst>
              <a:gd name="adj" fmla="val 179188"/>
            </a:avLst>
          </a:prstGeom>
          <a:solidFill>
            <a:srgbClr val="1C9770"/>
          </a:solidFill>
          <a:ln/>
        </p:spPr>
      </p:sp>
      <p:sp>
        <p:nvSpPr>
          <p:cNvPr id="7" name="Text 4"/>
          <p:cNvSpPr/>
          <p:nvPr/>
        </p:nvSpPr>
        <p:spPr>
          <a:xfrm>
            <a:off x="3936231" y="3785950"/>
            <a:ext cx="204073" cy="2551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1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986671" y="4381381"/>
            <a:ext cx="212645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Множество схем</a:t>
            </a:r>
            <a:endParaRPr lang="en-US" sz="1650" dirty="0"/>
          </a:p>
        </p:txBody>
      </p:sp>
      <p:sp>
        <p:nvSpPr>
          <p:cNvPr id="9" name="Text 6"/>
          <p:cNvSpPr/>
          <p:nvPr/>
        </p:nvSpPr>
        <p:spPr>
          <a:xfrm>
            <a:off x="986671" y="4749165"/>
            <a:ext cx="6050637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Десятки регулярно обновляющихся XSD-схем.</a:t>
            </a:r>
            <a:endParaRPr lang="en-US" sz="1300" dirty="0"/>
          </a:p>
        </p:txBody>
      </p:sp>
      <p:sp>
        <p:nvSpPr>
          <p:cNvPr id="10" name="Shape 7"/>
          <p:cNvSpPr/>
          <p:nvPr/>
        </p:nvSpPr>
        <p:spPr>
          <a:xfrm>
            <a:off x="7400211" y="3956090"/>
            <a:ext cx="6436400" cy="1530310"/>
          </a:xfrm>
          <a:prstGeom prst="roundRect">
            <a:avLst>
              <a:gd name="adj" fmla="val 7170"/>
            </a:avLst>
          </a:prstGeom>
          <a:solidFill>
            <a:srgbClr val="FFFFFF"/>
          </a:solidFill>
          <a:ln/>
        </p:spPr>
      </p:sp>
      <p:sp>
        <p:nvSpPr>
          <p:cNvPr id="11" name="Shape 8"/>
          <p:cNvSpPr/>
          <p:nvPr/>
        </p:nvSpPr>
        <p:spPr>
          <a:xfrm>
            <a:off x="7400211" y="3933230"/>
            <a:ext cx="6436400" cy="91440"/>
          </a:xfrm>
          <a:prstGeom prst="roundRect">
            <a:avLst>
              <a:gd name="adj" fmla="val 27907"/>
            </a:avLst>
          </a:prstGeom>
          <a:solidFill>
            <a:srgbClr val="1C9770"/>
          </a:solidFill>
          <a:ln/>
        </p:spPr>
      </p:sp>
      <p:sp>
        <p:nvSpPr>
          <p:cNvPr id="12" name="Shape 9"/>
          <p:cNvSpPr/>
          <p:nvPr/>
        </p:nvSpPr>
        <p:spPr>
          <a:xfrm>
            <a:off x="10363200" y="3700939"/>
            <a:ext cx="510302" cy="510302"/>
          </a:xfrm>
          <a:prstGeom prst="roundRect">
            <a:avLst>
              <a:gd name="adj" fmla="val 179188"/>
            </a:avLst>
          </a:prstGeom>
          <a:solidFill>
            <a:srgbClr val="1C9770"/>
          </a:solidFill>
          <a:ln/>
        </p:spPr>
      </p:sp>
      <p:sp>
        <p:nvSpPr>
          <p:cNvPr id="13" name="Text 10"/>
          <p:cNvSpPr/>
          <p:nvPr/>
        </p:nvSpPr>
        <p:spPr>
          <a:xfrm>
            <a:off x="10529612" y="3768142"/>
            <a:ext cx="204073" cy="2551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2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7593092" y="4381381"/>
            <a:ext cx="2147173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Жесткие требования</a:t>
            </a:r>
            <a:endParaRPr lang="en-US" sz="1650" dirty="0"/>
          </a:p>
        </p:txBody>
      </p:sp>
      <p:sp>
        <p:nvSpPr>
          <p:cNvPr id="15" name="Text 12"/>
          <p:cNvSpPr/>
          <p:nvPr/>
        </p:nvSpPr>
        <p:spPr>
          <a:xfrm>
            <a:off x="7593092" y="4749165"/>
            <a:ext cx="6050637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Строгие формальные требования к порядку элементов и типам данных.</a:t>
            </a:r>
            <a:endParaRPr lang="en-US" sz="1300" dirty="0"/>
          </a:p>
        </p:txBody>
      </p:sp>
      <p:sp>
        <p:nvSpPr>
          <p:cNvPr id="16" name="Shape 13"/>
          <p:cNvSpPr/>
          <p:nvPr/>
        </p:nvSpPr>
        <p:spPr>
          <a:xfrm>
            <a:off x="793790" y="5911572"/>
            <a:ext cx="6436400" cy="1530310"/>
          </a:xfrm>
          <a:prstGeom prst="roundRect">
            <a:avLst>
              <a:gd name="adj" fmla="val 7170"/>
            </a:avLst>
          </a:prstGeom>
          <a:solidFill>
            <a:srgbClr val="FFFFFF"/>
          </a:solidFill>
          <a:ln/>
        </p:spPr>
      </p:sp>
      <p:sp>
        <p:nvSpPr>
          <p:cNvPr id="17" name="Shape 14"/>
          <p:cNvSpPr/>
          <p:nvPr/>
        </p:nvSpPr>
        <p:spPr>
          <a:xfrm>
            <a:off x="793790" y="5888712"/>
            <a:ext cx="6436400" cy="91440"/>
          </a:xfrm>
          <a:prstGeom prst="roundRect">
            <a:avLst>
              <a:gd name="adj" fmla="val 27907"/>
            </a:avLst>
          </a:prstGeom>
          <a:solidFill>
            <a:srgbClr val="1C9770"/>
          </a:solidFill>
          <a:ln/>
        </p:spPr>
      </p:sp>
      <p:sp>
        <p:nvSpPr>
          <p:cNvPr id="18" name="Shape 15"/>
          <p:cNvSpPr/>
          <p:nvPr/>
        </p:nvSpPr>
        <p:spPr>
          <a:xfrm>
            <a:off x="3756779" y="5656421"/>
            <a:ext cx="510302" cy="510302"/>
          </a:xfrm>
          <a:prstGeom prst="roundRect">
            <a:avLst>
              <a:gd name="adj" fmla="val 179188"/>
            </a:avLst>
          </a:prstGeom>
          <a:solidFill>
            <a:srgbClr val="1C9770"/>
          </a:solidFill>
          <a:ln/>
        </p:spPr>
      </p:sp>
      <p:sp>
        <p:nvSpPr>
          <p:cNvPr id="19" name="Text 16"/>
          <p:cNvSpPr/>
          <p:nvPr/>
        </p:nvSpPr>
        <p:spPr>
          <a:xfrm>
            <a:off x="3936232" y="5741934"/>
            <a:ext cx="204073" cy="2551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3</a:t>
            </a:r>
            <a:endParaRPr lang="en-US" sz="1600" dirty="0"/>
          </a:p>
        </p:txBody>
      </p:sp>
      <p:sp>
        <p:nvSpPr>
          <p:cNvPr id="20" name="Text 17"/>
          <p:cNvSpPr/>
          <p:nvPr/>
        </p:nvSpPr>
        <p:spPr>
          <a:xfrm>
            <a:off x="986671" y="6336863"/>
            <a:ext cx="3321725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Нестандартизированные входы</a:t>
            </a:r>
            <a:endParaRPr lang="en-US" sz="1650" dirty="0"/>
          </a:p>
        </p:txBody>
      </p:sp>
      <p:sp>
        <p:nvSpPr>
          <p:cNvPr id="21" name="Text 18"/>
          <p:cNvSpPr/>
          <p:nvPr/>
        </p:nvSpPr>
        <p:spPr>
          <a:xfrm>
            <a:off x="986671" y="6704648"/>
            <a:ext cx="6050637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Входные документы (PDF/DOCX/XLSX) из разных организаций имеют различные форматы.</a:t>
            </a:r>
            <a:endParaRPr lang="en-US" sz="1300" dirty="0"/>
          </a:p>
        </p:txBody>
      </p:sp>
      <p:sp>
        <p:nvSpPr>
          <p:cNvPr id="22" name="Shape 19"/>
          <p:cNvSpPr/>
          <p:nvPr/>
        </p:nvSpPr>
        <p:spPr>
          <a:xfrm>
            <a:off x="7400211" y="5911572"/>
            <a:ext cx="6436400" cy="1530310"/>
          </a:xfrm>
          <a:prstGeom prst="roundRect">
            <a:avLst>
              <a:gd name="adj" fmla="val 7170"/>
            </a:avLst>
          </a:prstGeom>
          <a:solidFill>
            <a:srgbClr val="FFFFFF"/>
          </a:solidFill>
          <a:ln/>
        </p:spPr>
      </p:sp>
      <p:sp>
        <p:nvSpPr>
          <p:cNvPr id="23" name="Shape 20"/>
          <p:cNvSpPr/>
          <p:nvPr/>
        </p:nvSpPr>
        <p:spPr>
          <a:xfrm>
            <a:off x="7400211" y="5888712"/>
            <a:ext cx="6436400" cy="91440"/>
          </a:xfrm>
          <a:prstGeom prst="roundRect">
            <a:avLst>
              <a:gd name="adj" fmla="val 27907"/>
            </a:avLst>
          </a:prstGeom>
          <a:solidFill>
            <a:srgbClr val="1C9770"/>
          </a:solidFill>
          <a:ln/>
        </p:spPr>
      </p:sp>
      <p:sp>
        <p:nvSpPr>
          <p:cNvPr id="24" name="Shape 21"/>
          <p:cNvSpPr/>
          <p:nvPr/>
        </p:nvSpPr>
        <p:spPr>
          <a:xfrm>
            <a:off x="10363200" y="5656421"/>
            <a:ext cx="510302" cy="510302"/>
          </a:xfrm>
          <a:prstGeom prst="roundRect">
            <a:avLst>
              <a:gd name="adj" fmla="val 179188"/>
            </a:avLst>
          </a:prstGeom>
          <a:solidFill>
            <a:srgbClr val="1C9770"/>
          </a:solidFill>
          <a:ln/>
        </p:spPr>
      </p:sp>
      <p:sp>
        <p:nvSpPr>
          <p:cNvPr id="25" name="Text 22"/>
          <p:cNvSpPr/>
          <p:nvPr/>
        </p:nvSpPr>
        <p:spPr>
          <a:xfrm>
            <a:off x="10529611" y="5758960"/>
            <a:ext cx="204073" cy="2551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4</a:t>
            </a:r>
            <a:endParaRPr lang="en-US" sz="1600" dirty="0"/>
          </a:p>
        </p:txBody>
      </p:sp>
      <p:sp>
        <p:nvSpPr>
          <p:cNvPr id="26" name="Text 23"/>
          <p:cNvSpPr/>
          <p:nvPr/>
        </p:nvSpPr>
        <p:spPr>
          <a:xfrm>
            <a:off x="7593092" y="6336863"/>
            <a:ext cx="3817025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Высокие требования к корректности</a:t>
            </a:r>
            <a:endParaRPr lang="en-US" sz="1650" dirty="0"/>
          </a:p>
        </p:txBody>
      </p:sp>
      <p:sp>
        <p:nvSpPr>
          <p:cNvPr id="27" name="Text 24"/>
          <p:cNvSpPr/>
          <p:nvPr/>
        </p:nvSpPr>
        <p:spPr>
          <a:xfrm>
            <a:off x="7593092" y="6704648"/>
            <a:ext cx="6050637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Любая ошибка ведет к отклонению загрузки в ГИСОГД. Это приводит к высокой доле </a:t>
            </a:r>
            <a:r>
              <a:rPr lang="en-US" sz="1300" b="1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ручного труда</a:t>
            </a:r>
            <a:r>
              <a:rPr lang="en-US" sz="13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и множественным проверкам.</a:t>
            </a:r>
            <a:endParaRPr lang="en-US" sz="1300" dirty="0"/>
          </a:p>
        </p:txBody>
      </p:sp>
      <p:pic>
        <p:nvPicPr>
          <p:cNvPr id="28" name="Рисунок 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91501" y="7663267"/>
            <a:ext cx="3038899" cy="55252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16042"/>
            <a:ext cx="5940385" cy="637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AS-IS: текущий процесс</a:t>
            </a:r>
            <a:endParaRPr lang="en-US" sz="4000" dirty="0"/>
          </a:p>
        </p:txBody>
      </p:sp>
      <p:sp>
        <p:nvSpPr>
          <p:cNvPr id="3" name="Text 1"/>
          <p:cNvSpPr/>
          <p:nvPr/>
        </p:nvSpPr>
        <p:spPr>
          <a:xfrm>
            <a:off x="793790" y="1762244"/>
            <a:ext cx="13042821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Существующий процесс создания XML-документов чрезвычайно трудоёмок и подвержен ошибкам, требуя постоянных итераций и ручных корректировок.</a:t>
            </a:r>
            <a:endParaRPr lang="en-US" sz="16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645212"/>
            <a:ext cx="6521410" cy="81653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997863" y="3665815"/>
            <a:ext cx="3893225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Ручное составление документа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997863" y="4107061"/>
            <a:ext cx="6113264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Документ создается вручную специалистом.</a:t>
            </a:r>
            <a:endParaRPr lang="en-US" sz="160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2645212"/>
            <a:ext cx="6521410" cy="816531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519273" y="3665815"/>
            <a:ext cx="4604147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Копирование данных в XML-шаблон</a:t>
            </a:r>
            <a:endParaRPr lang="en-US" sz="2000" dirty="0"/>
          </a:p>
        </p:txBody>
      </p:sp>
      <p:sp>
        <p:nvSpPr>
          <p:cNvPr id="9" name="Text 5"/>
          <p:cNvSpPr/>
          <p:nvPr/>
        </p:nvSpPr>
        <p:spPr>
          <a:xfrm>
            <a:off x="7519273" y="4107061"/>
            <a:ext cx="6113264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Специалист вручную переносит данные в XML-шаблон.</a:t>
            </a:r>
            <a:endParaRPr lang="en-US" sz="160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4637842"/>
            <a:ext cx="6521410" cy="816531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997863" y="5658445"/>
            <a:ext cx="3556635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Валидация и корректировки</a:t>
            </a:r>
            <a:endParaRPr lang="en-US" sz="2000" dirty="0"/>
          </a:p>
        </p:txBody>
      </p:sp>
      <p:sp>
        <p:nvSpPr>
          <p:cNvPr id="12" name="Text 7"/>
          <p:cNvSpPr/>
          <p:nvPr/>
        </p:nvSpPr>
        <p:spPr>
          <a:xfrm>
            <a:off x="997863" y="6099691"/>
            <a:ext cx="6113264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Проверка валидности, обнаружение ошибок и возврат на предыдущие этапы.</a:t>
            </a:r>
            <a:endParaRPr lang="en-US" sz="160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5200" y="4637842"/>
            <a:ext cx="6521410" cy="816531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519273" y="5658445"/>
            <a:ext cx="3263384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Отклонение гос. системой</a:t>
            </a:r>
            <a:endParaRPr lang="en-US" sz="2000" dirty="0"/>
          </a:p>
        </p:txBody>
      </p:sp>
      <p:sp>
        <p:nvSpPr>
          <p:cNvPr id="15" name="Text 9"/>
          <p:cNvSpPr/>
          <p:nvPr/>
        </p:nvSpPr>
        <p:spPr>
          <a:xfrm>
            <a:off x="7519273" y="6099691"/>
            <a:ext cx="6113264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Государственная система отклоняет XML, запуская повторный цикл.</a:t>
            </a:r>
            <a:endParaRPr lang="en-US" sz="1600" dirty="0"/>
          </a:p>
        </p:txBody>
      </p:sp>
      <p:sp>
        <p:nvSpPr>
          <p:cNvPr id="16" name="Text 10"/>
          <p:cNvSpPr/>
          <p:nvPr/>
        </p:nvSpPr>
        <p:spPr>
          <a:xfrm>
            <a:off x="793790" y="7186732"/>
            <a:ext cx="13042821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Итог:</a:t>
            </a:r>
            <a:r>
              <a:rPr lang="en-US" sz="16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долгий, трудоёмкий, неавтоматизированный процесс с постоянными ошибками, замедляющий цифровизацию.</a:t>
            </a:r>
            <a:endParaRPr lang="en-US" sz="1600" dirty="0"/>
          </a:p>
        </p:txBody>
      </p:sp>
      <p:pic>
        <p:nvPicPr>
          <p:cNvPr id="17" name="Рисунок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591501" y="7663267"/>
            <a:ext cx="3038899" cy="55252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4855" y="585192"/>
            <a:ext cx="3458528" cy="4323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70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TO-BE модель</a:t>
            </a:r>
            <a:endParaRPr lang="en-US" sz="2700" dirty="0"/>
          </a:p>
        </p:txBody>
      </p:sp>
      <p:sp>
        <p:nvSpPr>
          <p:cNvPr id="3" name="Text 1"/>
          <p:cNvSpPr/>
          <p:nvPr/>
        </p:nvSpPr>
        <p:spPr>
          <a:xfrm>
            <a:off x="744855" y="1349335"/>
            <a:ext cx="6401633" cy="4426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Новая модель автоматизирует процесс генерации XML, делая его быстрым, точным и линейным.</a:t>
            </a:r>
            <a:endParaRPr lang="en-US" sz="1050" dirty="0"/>
          </a:p>
        </p:txBody>
      </p:sp>
      <p:sp>
        <p:nvSpPr>
          <p:cNvPr id="4" name="Text 2"/>
          <p:cNvSpPr/>
          <p:nvPr/>
        </p:nvSpPr>
        <p:spPr>
          <a:xfrm>
            <a:off x="744855" y="1947624"/>
            <a:ext cx="138232" cy="1728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464646"/>
                </a:solidFill>
                <a:latin typeface="DM Sans Light" pitchFamily="34" charset="0"/>
                <a:ea typeface="DM Sans Light" pitchFamily="34" charset="-122"/>
                <a:cs typeface="DM Sans Light" pitchFamily="34" charset="-120"/>
              </a:rPr>
              <a:t>01</a:t>
            </a:r>
            <a:endParaRPr lang="en-US" sz="1050" dirty="0"/>
          </a:p>
        </p:txBody>
      </p:sp>
      <p:sp>
        <p:nvSpPr>
          <p:cNvPr id="5" name="Shape 3"/>
          <p:cNvSpPr/>
          <p:nvPr/>
        </p:nvSpPr>
        <p:spPr>
          <a:xfrm>
            <a:off x="744855" y="2167414"/>
            <a:ext cx="6401633" cy="15240"/>
          </a:xfrm>
          <a:prstGeom prst="rect">
            <a:avLst/>
          </a:prstGeom>
          <a:solidFill>
            <a:srgbClr val="1C9770"/>
          </a:solidFill>
          <a:ln/>
        </p:spPr>
      </p:sp>
      <p:sp>
        <p:nvSpPr>
          <p:cNvPr id="6" name="Text 4"/>
          <p:cNvSpPr/>
          <p:nvPr/>
        </p:nvSpPr>
        <p:spPr>
          <a:xfrm>
            <a:off x="744855" y="2266950"/>
            <a:ext cx="1729264" cy="2160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Загрузка документа</a:t>
            </a:r>
            <a:endParaRPr lang="en-US" sz="1350" dirty="0"/>
          </a:p>
        </p:txBody>
      </p:sp>
      <p:sp>
        <p:nvSpPr>
          <p:cNvPr id="7" name="Text 5"/>
          <p:cNvSpPr/>
          <p:nvPr/>
        </p:nvSpPr>
        <p:spPr>
          <a:xfrm>
            <a:off x="744855" y="2621280"/>
            <a:ext cx="6401633" cy="2213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Пользователь загружает PDF/DOCX/XLSX.</a:t>
            </a:r>
            <a:endParaRPr lang="en-US" sz="1050" dirty="0"/>
          </a:p>
        </p:txBody>
      </p:sp>
      <p:sp>
        <p:nvSpPr>
          <p:cNvPr id="8" name="Text 6"/>
          <p:cNvSpPr/>
          <p:nvPr/>
        </p:nvSpPr>
        <p:spPr>
          <a:xfrm>
            <a:off x="744855" y="3084552"/>
            <a:ext cx="138232" cy="1728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464646"/>
                </a:solidFill>
                <a:latin typeface="DM Sans Light" pitchFamily="34" charset="0"/>
                <a:ea typeface="DM Sans Light" pitchFamily="34" charset="-122"/>
                <a:cs typeface="DM Sans Light" pitchFamily="34" charset="-120"/>
              </a:rPr>
              <a:t>02</a:t>
            </a:r>
            <a:endParaRPr lang="en-US" sz="1050" dirty="0"/>
          </a:p>
        </p:txBody>
      </p:sp>
      <p:sp>
        <p:nvSpPr>
          <p:cNvPr id="9" name="Shape 7"/>
          <p:cNvSpPr/>
          <p:nvPr/>
        </p:nvSpPr>
        <p:spPr>
          <a:xfrm>
            <a:off x="744855" y="3304342"/>
            <a:ext cx="6401633" cy="15240"/>
          </a:xfrm>
          <a:prstGeom prst="rect">
            <a:avLst/>
          </a:prstGeom>
          <a:solidFill>
            <a:srgbClr val="1C9770"/>
          </a:solidFill>
          <a:ln/>
        </p:spPr>
      </p:sp>
      <p:sp>
        <p:nvSpPr>
          <p:cNvPr id="10" name="Text 8"/>
          <p:cNvSpPr/>
          <p:nvPr/>
        </p:nvSpPr>
        <p:spPr>
          <a:xfrm>
            <a:off x="744855" y="3403878"/>
            <a:ext cx="1729264" cy="2160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Анализ LLM</a:t>
            </a:r>
            <a:endParaRPr lang="en-US" sz="1350" dirty="0"/>
          </a:p>
        </p:txBody>
      </p:sp>
      <p:sp>
        <p:nvSpPr>
          <p:cNvPr id="11" name="Text 9"/>
          <p:cNvSpPr/>
          <p:nvPr/>
        </p:nvSpPr>
        <p:spPr>
          <a:xfrm>
            <a:off x="744855" y="3758208"/>
            <a:ext cx="6401633" cy="2213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Система автоматически анализирует документ через LLM.</a:t>
            </a:r>
            <a:endParaRPr lang="en-US" sz="1050" dirty="0"/>
          </a:p>
        </p:txBody>
      </p:sp>
      <p:sp>
        <p:nvSpPr>
          <p:cNvPr id="12" name="Text 10"/>
          <p:cNvSpPr/>
          <p:nvPr/>
        </p:nvSpPr>
        <p:spPr>
          <a:xfrm>
            <a:off x="744855" y="4221480"/>
            <a:ext cx="138232" cy="1728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464646"/>
                </a:solidFill>
                <a:latin typeface="DM Sans Light" pitchFamily="34" charset="0"/>
                <a:ea typeface="DM Sans Light" pitchFamily="34" charset="-122"/>
                <a:cs typeface="DM Sans Light" pitchFamily="34" charset="-120"/>
              </a:rPr>
              <a:t>03</a:t>
            </a:r>
            <a:endParaRPr lang="en-US" sz="1050" dirty="0"/>
          </a:p>
        </p:txBody>
      </p:sp>
      <p:sp>
        <p:nvSpPr>
          <p:cNvPr id="13" name="Shape 11"/>
          <p:cNvSpPr/>
          <p:nvPr/>
        </p:nvSpPr>
        <p:spPr>
          <a:xfrm>
            <a:off x="744855" y="4441269"/>
            <a:ext cx="6401633" cy="15240"/>
          </a:xfrm>
          <a:prstGeom prst="rect">
            <a:avLst/>
          </a:prstGeom>
          <a:solidFill>
            <a:srgbClr val="1C9770"/>
          </a:solidFill>
          <a:ln/>
        </p:spPr>
      </p:sp>
      <p:sp>
        <p:nvSpPr>
          <p:cNvPr id="14" name="Text 12"/>
          <p:cNvSpPr/>
          <p:nvPr/>
        </p:nvSpPr>
        <p:spPr>
          <a:xfrm>
            <a:off x="744855" y="4540806"/>
            <a:ext cx="1729264" cy="2160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Генерация XML</a:t>
            </a:r>
            <a:endParaRPr lang="en-US" sz="1350" dirty="0"/>
          </a:p>
        </p:txBody>
      </p:sp>
      <p:sp>
        <p:nvSpPr>
          <p:cNvPr id="15" name="Text 13"/>
          <p:cNvSpPr/>
          <p:nvPr/>
        </p:nvSpPr>
        <p:spPr>
          <a:xfrm>
            <a:off x="744855" y="4895136"/>
            <a:ext cx="6401633" cy="2213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Генерация XML в строгом соответствии с XSD-схемами.</a:t>
            </a:r>
            <a:endParaRPr lang="en-US" sz="1050" dirty="0"/>
          </a:p>
        </p:txBody>
      </p:sp>
      <p:sp>
        <p:nvSpPr>
          <p:cNvPr id="16" name="Text 14"/>
          <p:cNvSpPr/>
          <p:nvPr/>
        </p:nvSpPr>
        <p:spPr>
          <a:xfrm>
            <a:off x="744855" y="5358408"/>
            <a:ext cx="138232" cy="1728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464646"/>
                </a:solidFill>
                <a:latin typeface="DM Sans Light" pitchFamily="34" charset="0"/>
                <a:ea typeface="DM Sans Light" pitchFamily="34" charset="-122"/>
                <a:cs typeface="DM Sans Light" pitchFamily="34" charset="-120"/>
              </a:rPr>
              <a:t>04</a:t>
            </a:r>
            <a:endParaRPr lang="en-US" sz="1050" dirty="0"/>
          </a:p>
        </p:txBody>
      </p:sp>
      <p:sp>
        <p:nvSpPr>
          <p:cNvPr id="17" name="Shape 15"/>
          <p:cNvSpPr/>
          <p:nvPr/>
        </p:nvSpPr>
        <p:spPr>
          <a:xfrm>
            <a:off x="744855" y="5578197"/>
            <a:ext cx="6401633" cy="15240"/>
          </a:xfrm>
          <a:prstGeom prst="rect">
            <a:avLst/>
          </a:prstGeom>
          <a:solidFill>
            <a:srgbClr val="1C9770"/>
          </a:solidFill>
          <a:ln/>
        </p:spPr>
      </p:sp>
      <p:sp>
        <p:nvSpPr>
          <p:cNvPr id="18" name="Text 16"/>
          <p:cNvSpPr/>
          <p:nvPr/>
        </p:nvSpPr>
        <p:spPr>
          <a:xfrm>
            <a:off x="744855" y="5677733"/>
            <a:ext cx="2406015" cy="2160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Валидация и автокоррекция</a:t>
            </a:r>
            <a:endParaRPr lang="en-US" sz="1350" dirty="0"/>
          </a:p>
        </p:txBody>
      </p:sp>
      <p:sp>
        <p:nvSpPr>
          <p:cNvPr id="19" name="Text 17"/>
          <p:cNvSpPr/>
          <p:nvPr/>
        </p:nvSpPr>
        <p:spPr>
          <a:xfrm>
            <a:off x="744855" y="6032063"/>
            <a:ext cx="6401633" cy="2213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Встроенная валидация и автоматическая коррекция ошибок.</a:t>
            </a:r>
            <a:endParaRPr lang="en-US" sz="1050" dirty="0"/>
          </a:p>
        </p:txBody>
      </p:sp>
      <p:sp>
        <p:nvSpPr>
          <p:cNvPr id="20" name="Text 18"/>
          <p:cNvSpPr/>
          <p:nvPr/>
        </p:nvSpPr>
        <p:spPr>
          <a:xfrm>
            <a:off x="744855" y="6495336"/>
            <a:ext cx="138232" cy="1728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464646"/>
                </a:solidFill>
                <a:latin typeface="DM Sans Light" pitchFamily="34" charset="0"/>
                <a:ea typeface="DM Sans Light" pitchFamily="34" charset="-122"/>
                <a:cs typeface="DM Sans Light" pitchFamily="34" charset="-120"/>
              </a:rPr>
              <a:t>05</a:t>
            </a:r>
            <a:endParaRPr lang="en-US" sz="1050" dirty="0"/>
          </a:p>
        </p:txBody>
      </p:sp>
      <p:sp>
        <p:nvSpPr>
          <p:cNvPr id="21" name="Shape 19"/>
          <p:cNvSpPr/>
          <p:nvPr/>
        </p:nvSpPr>
        <p:spPr>
          <a:xfrm>
            <a:off x="744855" y="6715125"/>
            <a:ext cx="6401633" cy="15240"/>
          </a:xfrm>
          <a:prstGeom prst="rect">
            <a:avLst/>
          </a:prstGeom>
          <a:solidFill>
            <a:srgbClr val="1C9770"/>
          </a:solidFill>
          <a:ln/>
        </p:spPr>
      </p:sp>
      <p:sp>
        <p:nvSpPr>
          <p:cNvPr id="22" name="Text 20"/>
          <p:cNvSpPr/>
          <p:nvPr/>
        </p:nvSpPr>
        <p:spPr>
          <a:xfrm>
            <a:off x="744855" y="6814661"/>
            <a:ext cx="1729264" cy="2160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Объяснение XAI</a:t>
            </a:r>
            <a:endParaRPr lang="en-US" sz="1350" dirty="0"/>
          </a:p>
        </p:txBody>
      </p:sp>
      <p:sp>
        <p:nvSpPr>
          <p:cNvPr id="23" name="Text 21"/>
          <p:cNvSpPr/>
          <p:nvPr/>
        </p:nvSpPr>
        <p:spPr>
          <a:xfrm>
            <a:off x="744855" y="7168991"/>
            <a:ext cx="6401633" cy="2213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Формирование объяснения на основе XAI для прозрачности.</a:t>
            </a:r>
            <a:endParaRPr lang="en-US" sz="1050" dirty="0"/>
          </a:p>
        </p:txBody>
      </p:sp>
      <p:pic>
        <p:nvPicPr>
          <p:cNvPr id="2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1532" y="1380530"/>
            <a:ext cx="4160996" cy="4160996"/>
          </a:xfrm>
          <a:prstGeom prst="rect">
            <a:avLst/>
          </a:prstGeom>
        </p:spPr>
      </p:pic>
      <p:sp>
        <p:nvSpPr>
          <p:cNvPr id="25" name="Text 22"/>
          <p:cNvSpPr/>
          <p:nvPr/>
        </p:nvSpPr>
        <p:spPr>
          <a:xfrm>
            <a:off x="7491532" y="5697141"/>
            <a:ext cx="6401633" cy="4426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b="1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Процесс становится линейным, без циклов и ручных исправлений</a:t>
            </a:r>
            <a:r>
              <a:rPr lang="en-US" sz="10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, что значительно повышает эффективность.</a:t>
            </a:r>
            <a:endParaRPr lang="en-US" sz="1050" dirty="0"/>
          </a:p>
        </p:txBody>
      </p:sp>
      <p:pic>
        <p:nvPicPr>
          <p:cNvPr id="26" name="Рисунок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91501" y="7663267"/>
            <a:ext cx="3038899" cy="55252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3669" y="615791"/>
            <a:ext cx="10539174" cy="524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00"/>
              </a:lnSpc>
              <a:buNone/>
            </a:pPr>
            <a:r>
              <a:rPr lang="en-US" sz="330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Почему LLM лучше алгоритмов для генерации XML</a:t>
            </a:r>
            <a:endParaRPr lang="en-US" sz="3300" dirty="0"/>
          </a:p>
        </p:txBody>
      </p:sp>
      <p:sp>
        <p:nvSpPr>
          <p:cNvPr id="3" name="Text 1"/>
          <p:cNvSpPr/>
          <p:nvPr/>
        </p:nvSpPr>
        <p:spPr>
          <a:xfrm>
            <a:off x="783669" y="1560195"/>
            <a:ext cx="4429482" cy="3149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Проблемы алгоритмических систем</a:t>
            </a:r>
            <a:endParaRPr lang="en-US" sz="1950" dirty="0"/>
          </a:p>
        </p:txBody>
      </p:sp>
      <p:sp>
        <p:nvSpPr>
          <p:cNvPr id="4" name="Shape 2"/>
          <p:cNvSpPr/>
          <p:nvPr/>
        </p:nvSpPr>
        <p:spPr>
          <a:xfrm>
            <a:off x="783669" y="2156281"/>
            <a:ext cx="83939" cy="83939"/>
          </a:xfrm>
          <a:prstGeom prst="roundRect">
            <a:avLst>
              <a:gd name="adj" fmla="val 544681"/>
            </a:avLst>
          </a:prstGeom>
          <a:solidFill>
            <a:srgbClr val="7AD1C3"/>
          </a:solidFill>
          <a:ln/>
        </p:spPr>
      </p:sp>
      <p:sp>
        <p:nvSpPr>
          <p:cNvPr id="5" name="Text 3"/>
          <p:cNvSpPr/>
          <p:nvPr/>
        </p:nvSpPr>
        <p:spPr>
          <a:xfrm>
            <a:off x="1035487" y="2063948"/>
            <a:ext cx="6074926" cy="2687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Требуют </a:t>
            </a:r>
            <a:r>
              <a:rPr lang="en-US" sz="1300" b="1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жёстко фиксированных шаблонов</a:t>
            </a:r>
            <a:r>
              <a:rPr lang="en-US" sz="13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.</a:t>
            </a:r>
            <a:endParaRPr lang="en-US" sz="1300" dirty="0"/>
          </a:p>
        </p:txBody>
      </p:sp>
      <p:sp>
        <p:nvSpPr>
          <p:cNvPr id="6" name="Shape 4"/>
          <p:cNvSpPr/>
          <p:nvPr/>
        </p:nvSpPr>
        <p:spPr>
          <a:xfrm>
            <a:off x="783669" y="2760881"/>
            <a:ext cx="83939" cy="83939"/>
          </a:xfrm>
          <a:prstGeom prst="roundRect">
            <a:avLst>
              <a:gd name="adj" fmla="val 544681"/>
            </a:avLst>
          </a:prstGeom>
          <a:solidFill>
            <a:srgbClr val="7AD1C3"/>
          </a:solidFill>
          <a:ln/>
        </p:spPr>
      </p:sp>
      <p:sp>
        <p:nvSpPr>
          <p:cNvPr id="7" name="Text 5"/>
          <p:cNvSpPr/>
          <p:nvPr/>
        </p:nvSpPr>
        <p:spPr>
          <a:xfrm>
            <a:off x="1035487" y="2668548"/>
            <a:ext cx="6074926" cy="2687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Новый тип документа = новая ручная разработка.</a:t>
            </a:r>
            <a:endParaRPr lang="en-US" sz="1300" dirty="0"/>
          </a:p>
        </p:txBody>
      </p:sp>
      <p:sp>
        <p:nvSpPr>
          <p:cNvPr id="8" name="Shape 6"/>
          <p:cNvSpPr/>
          <p:nvPr/>
        </p:nvSpPr>
        <p:spPr>
          <a:xfrm>
            <a:off x="783669" y="3365480"/>
            <a:ext cx="83939" cy="83939"/>
          </a:xfrm>
          <a:prstGeom prst="roundRect">
            <a:avLst>
              <a:gd name="adj" fmla="val 544681"/>
            </a:avLst>
          </a:prstGeom>
          <a:solidFill>
            <a:srgbClr val="7AD1C3"/>
          </a:solidFill>
          <a:ln/>
        </p:spPr>
      </p:sp>
      <p:sp>
        <p:nvSpPr>
          <p:cNvPr id="9" name="Text 7"/>
          <p:cNvSpPr/>
          <p:nvPr/>
        </p:nvSpPr>
        <p:spPr>
          <a:xfrm>
            <a:off x="1035487" y="3273147"/>
            <a:ext cx="6074926" cy="2687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Плохо работают с неструктурированным текстом.</a:t>
            </a:r>
            <a:endParaRPr lang="en-US" sz="1300" dirty="0"/>
          </a:p>
        </p:txBody>
      </p:sp>
      <p:sp>
        <p:nvSpPr>
          <p:cNvPr id="10" name="Shape 8"/>
          <p:cNvSpPr/>
          <p:nvPr/>
        </p:nvSpPr>
        <p:spPr>
          <a:xfrm>
            <a:off x="783669" y="3970080"/>
            <a:ext cx="83939" cy="83939"/>
          </a:xfrm>
          <a:prstGeom prst="roundRect">
            <a:avLst>
              <a:gd name="adj" fmla="val 544681"/>
            </a:avLst>
          </a:prstGeom>
          <a:solidFill>
            <a:srgbClr val="7AD1C3"/>
          </a:solidFill>
          <a:ln/>
        </p:spPr>
      </p:sp>
      <p:sp>
        <p:nvSpPr>
          <p:cNvPr id="11" name="Text 9"/>
          <p:cNvSpPr/>
          <p:nvPr/>
        </p:nvSpPr>
        <p:spPr>
          <a:xfrm>
            <a:off x="1035487" y="3877747"/>
            <a:ext cx="6074926" cy="5374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Зависимы от корпоративных стандартов оформления (у всех компаний свои).</a:t>
            </a:r>
            <a:endParaRPr lang="en-US" sz="1300" dirty="0"/>
          </a:p>
        </p:txBody>
      </p:sp>
      <p:sp>
        <p:nvSpPr>
          <p:cNvPr id="12" name="Shape 10"/>
          <p:cNvSpPr/>
          <p:nvPr/>
        </p:nvSpPr>
        <p:spPr>
          <a:xfrm>
            <a:off x="783669" y="4843403"/>
            <a:ext cx="83939" cy="83939"/>
          </a:xfrm>
          <a:prstGeom prst="roundRect">
            <a:avLst>
              <a:gd name="adj" fmla="val 544681"/>
            </a:avLst>
          </a:prstGeom>
          <a:solidFill>
            <a:srgbClr val="7AD1C3"/>
          </a:solidFill>
          <a:ln/>
        </p:spPr>
      </p:sp>
      <p:sp>
        <p:nvSpPr>
          <p:cNvPr id="13" name="Text 11"/>
          <p:cNvSpPr/>
          <p:nvPr/>
        </p:nvSpPr>
        <p:spPr>
          <a:xfrm>
            <a:off x="1035487" y="4751070"/>
            <a:ext cx="6074926" cy="2687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Не понимают контекст, только структуры.</a:t>
            </a:r>
            <a:endParaRPr lang="en-US" sz="1300" dirty="0"/>
          </a:p>
        </p:txBody>
      </p:sp>
      <p:sp>
        <p:nvSpPr>
          <p:cNvPr id="14" name="Shape 12"/>
          <p:cNvSpPr/>
          <p:nvPr/>
        </p:nvSpPr>
        <p:spPr>
          <a:xfrm>
            <a:off x="783669" y="5448002"/>
            <a:ext cx="83939" cy="83939"/>
          </a:xfrm>
          <a:prstGeom prst="roundRect">
            <a:avLst>
              <a:gd name="adj" fmla="val 544681"/>
            </a:avLst>
          </a:prstGeom>
          <a:solidFill>
            <a:srgbClr val="7AD1C3"/>
          </a:solidFill>
          <a:ln/>
        </p:spPr>
      </p:sp>
      <p:sp>
        <p:nvSpPr>
          <p:cNvPr id="15" name="Text 13"/>
          <p:cNvSpPr/>
          <p:nvPr/>
        </p:nvSpPr>
        <p:spPr>
          <a:xfrm>
            <a:off x="1035487" y="5355669"/>
            <a:ext cx="6074926" cy="5374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Плохо масштабируются: изменение XSD требует переписывания правил.</a:t>
            </a:r>
            <a:endParaRPr lang="en-US" sz="1300" dirty="0"/>
          </a:p>
        </p:txBody>
      </p:sp>
      <p:sp>
        <p:nvSpPr>
          <p:cNvPr id="16" name="Text 14"/>
          <p:cNvSpPr/>
          <p:nvPr/>
        </p:nvSpPr>
        <p:spPr>
          <a:xfrm>
            <a:off x="7527608" y="1560195"/>
            <a:ext cx="2519124" cy="3149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Преимущества LLM</a:t>
            </a:r>
            <a:endParaRPr lang="en-US" sz="1950" dirty="0"/>
          </a:p>
        </p:txBody>
      </p:sp>
      <p:sp>
        <p:nvSpPr>
          <p:cNvPr id="17" name="Shape 15"/>
          <p:cNvSpPr/>
          <p:nvPr/>
        </p:nvSpPr>
        <p:spPr>
          <a:xfrm>
            <a:off x="7527608" y="2156281"/>
            <a:ext cx="83939" cy="83939"/>
          </a:xfrm>
          <a:prstGeom prst="roundRect">
            <a:avLst>
              <a:gd name="adj" fmla="val 544681"/>
            </a:avLst>
          </a:prstGeom>
          <a:solidFill>
            <a:srgbClr val="1C9770"/>
          </a:solidFill>
          <a:ln/>
        </p:spPr>
      </p:sp>
      <p:sp>
        <p:nvSpPr>
          <p:cNvPr id="18" name="Text 16"/>
          <p:cNvSpPr/>
          <p:nvPr/>
        </p:nvSpPr>
        <p:spPr>
          <a:xfrm>
            <a:off x="7779425" y="2063948"/>
            <a:ext cx="6074926" cy="5374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Понимают естественный язык, что устраняет необходимость в шаблонах.</a:t>
            </a:r>
            <a:endParaRPr lang="en-US" sz="1300" dirty="0"/>
          </a:p>
        </p:txBody>
      </p:sp>
      <p:sp>
        <p:nvSpPr>
          <p:cNvPr id="19" name="Shape 17"/>
          <p:cNvSpPr/>
          <p:nvPr/>
        </p:nvSpPr>
        <p:spPr>
          <a:xfrm>
            <a:off x="7527608" y="3029605"/>
            <a:ext cx="83939" cy="83939"/>
          </a:xfrm>
          <a:prstGeom prst="roundRect">
            <a:avLst>
              <a:gd name="adj" fmla="val 544681"/>
            </a:avLst>
          </a:prstGeom>
          <a:solidFill>
            <a:srgbClr val="1C9770"/>
          </a:solidFill>
          <a:ln/>
        </p:spPr>
      </p:sp>
      <p:sp>
        <p:nvSpPr>
          <p:cNvPr id="20" name="Text 18"/>
          <p:cNvSpPr/>
          <p:nvPr/>
        </p:nvSpPr>
        <p:spPr>
          <a:xfrm>
            <a:off x="7779425" y="2937272"/>
            <a:ext cx="6074926" cy="5374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Автоматически извлекают сущности даже из «грязных» PDF-документов.</a:t>
            </a:r>
            <a:endParaRPr lang="en-US" sz="1300" dirty="0"/>
          </a:p>
        </p:txBody>
      </p:sp>
      <p:sp>
        <p:nvSpPr>
          <p:cNvPr id="21" name="Shape 19"/>
          <p:cNvSpPr/>
          <p:nvPr/>
        </p:nvSpPr>
        <p:spPr>
          <a:xfrm>
            <a:off x="7527608" y="3902928"/>
            <a:ext cx="83939" cy="83939"/>
          </a:xfrm>
          <a:prstGeom prst="roundRect">
            <a:avLst>
              <a:gd name="adj" fmla="val 544681"/>
            </a:avLst>
          </a:prstGeom>
          <a:solidFill>
            <a:srgbClr val="1C9770"/>
          </a:solidFill>
          <a:ln/>
        </p:spPr>
      </p:sp>
      <p:sp>
        <p:nvSpPr>
          <p:cNvPr id="22" name="Text 20"/>
          <p:cNvSpPr/>
          <p:nvPr/>
        </p:nvSpPr>
        <p:spPr>
          <a:xfrm>
            <a:off x="7779425" y="3810595"/>
            <a:ext cx="6074926" cy="5374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Адаптация под новый документ = простая смена инструкции или модели.</a:t>
            </a:r>
            <a:endParaRPr lang="en-US" sz="1300" dirty="0"/>
          </a:p>
        </p:txBody>
      </p:sp>
      <p:sp>
        <p:nvSpPr>
          <p:cNvPr id="23" name="Shape 21"/>
          <p:cNvSpPr/>
          <p:nvPr/>
        </p:nvSpPr>
        <p:spPr>
          <a:xfrm>
            <a:off x="7527608" y="4776252"/>
            <a:ext cx="83939" cy="83939"/>
          </a:xfrm>
          <a:prstGeom prst="roundRect">
            <a:avLst>
              <a:gd name="adj" fmla="val 544681"/>
            </a:avLst>
          </a:prstGeom>
          <a:solidFill>
            <a:srgbClr val="1C9770"/>
          </a:solidFill>
          <a:ln/>
        </p:spPr>
      </p:sp>
      <p:sp>
        <p:nvSpPr>
          <p:cNvPr id="24" name="Text 22"/>
          <p:cNvSpPr/>
          <p:nvPr/>
        </p:nvSpPr>
        <p:spPr>
          <a:xfrm>
            <a:off x="7779425" y="4683919"/>
            <a:ext cx="6074926" cy="2687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Поддержка множества структур без доработки кода.</a:t>
            </a:r>
            <a:endParaRPr lang="en-US" sz="1300" dirty="0"/>
          </a:p>
        </p:txBody>
      </p:sp>
      <p:sp>
        <p:nvSpPr>
          <p:cNvPr id="25" name="Shape 23"/>
          <p:cNvSpPr/>
          <p:nvPr/>
        </p:nvSpPr>
        <p:spPr>
          <a:xfrm>
            <a:off x="7527608" y="5380851"/>
            <a:ext cx="83939" cy="83939"/>
          </a:xfrm>
          <a:prstGeom prst="roundRect">
            <a:avLst>
              <a:gd name="adj" fmla="val 544681"/>
            </a:avLst>
          </a:prstGeom>
          <a:solidFill>
            <a:srgbClr val="1C9770"/>
          </a:solidFill>
          <a:ln/>
        </p:spPr>
      </p:sp>
      <p:sp>
        <p:nvSpPr>
          <p:cNvPr id="26" name="Text 24"/>
          <p:cNvSpPr/>
          <p:nvPr/>
        </p:nvSpPr>
        <p:spPr>
          <a:xfrm>
            <a:off x="7779425" y="5288518"/>
            <a:ext cx="6074926" cy="5374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Гораздо дешевле в интеграции: не нужны команды разработчиков для создания шаблонов.</a:t>
            </a:r>
            <a:endParaRPr lang="en-US" sz="1300" dirty="0"/>
          </a:p>
        </p:txBody>
      </p:sp>
      <p:sp>
        <p:nvSpPr>
          <p:cNvPr id="27" name="Shape 25"/>
          <p:cNvSpPr/>
          <p:nvPr/>
        </p:nvSpPr>
        <p:spPr>
          <a:xfrm>
            <a:off x="7527608" y="6254175"/>
            <a:ext cx="83939" cy="83939"/>
          </a:xfrm>
          <a:prstGeom prst="roundRect">
            <a:avLst>
              <a:gd name="adj" fmla="val 544681"/>
            </a:avLst>
          </a:prstGeom>
          <a:solidFill>
            <a:srgbClr val="1C9770"/>
          </a:solidFill>
          <a:ln/>
        </p:spPr>
      </p:sp>
      <p:sp>
        <p:nvSpPr>
          <p:cNvPr id="28" name="Text 26"/>
          <p:cNvSpPr/>
          <p:nvPr/>
        </p:nvSpPr>
        <p:spPr>
          <a:xfrm>
            <a:off x="7779425" y="6161842"/>
            <a:ext cx="6074926" cy="5374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LLM работают с документами </a:t>
            </a:r>
            <a:r>
              <a:rPr lang="en-US" sz="1300" i="1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так, как это делает человек</a:t>
            </a:r>
            <a:r>
              <a:rPr lang="en-US" sz="13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, но быстрее и надёжнее.</a:t>
            </a:r>
            <a:endParaRPr lang="en-US" sz="1300" dirty="0"/>
          </a:p>
        </p:txBody>
      </p:sp>
      <p:sp>
        <p:nvSpPr>
          <p:cNvPr id="29" name="Text 27"/>
          <p:cNvSpPr/>
          <p:nvPr/>
        </p:nvSpPr>
        <p:spPr>
          <a:xfrm>
            <a:off x="783669" y="7076956"/>
            <a:ext cx="13063061" cy="5374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Вывод:</a:t>
            </a:r>
            <a:r>
              <a:rPr lang="en-US" sz="13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Алгоритмы хороши для строго стандартизированных сценариев; LLM универсальны и подходят для постоянно меняющихся требований Минстроя.</a:t>
            </a:r>
            <a:endParaRPr lang="en-US" sz="1300" dirty="0"/>
          </a:p>
        </p:txBody>
      </p:sp>
      <p:pic>
        <p:nvPicPr>
          <p:cNvPr id="30" name="Рисунок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91501" y="7663267"/>
            <a:ext cx="3038899" cy="55252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42881"/>
            <a:ext cx="1077384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Ограничения существующих решений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305288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На рынке отсутствуют комплексные решения, способные автоматизировать генерацию XML из произвольных текстовых документов.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286244"/>
            <a:ext cx="4196358" cy="2819519"/>
          </a:xfrm>
          <a:prstGeom prst="roundRect">
            <a:avLst>
              <a:gd name="adj" fmla="val 1207"/>
            </a:avLst>
          </a:prstGeom>
          <a:solidFill>
            <a:srgbClr val="FFFFFF"/>
          </a:solidFill>
          <a:ln w="30480">
            <a:solidFill>
              <a:srgbClr val="7AD180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1051084" y="3543538"/>
            <a:ext cx="335613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Отраслевые программы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051084" y="4033957"/>
            <a:ext cx="368177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ГРАНД-Смета, Smeta.RU, 1С поддерживают только сметы, не охватывая весь спектр строительной документации.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5216962" y="3286244"/>
            <a:ext cx="4196358" cy="2819519"/>
          </a:xfrm>
          <a:prstGeom prst="roundRect">
            <a:avLst>
              <a:gd name="adj" fmla="val 1207"/>
            </a:avLst>
          </a:prstGeom>
          <a:solidFill>
            <a:srgbClr val="FFFFFF"/>
          </a:solidFill>
          <a:ln w="30480">
            <a:solidFill>
              <a:srgbClr val="7AD180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5474256" y="354353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Редакторы XML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5474256" y="4033957"/>
            <a:ext cx="368177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XMLSpy умеет редактировать XML, но не предоставляет функционал генерации из неструктурированного текста.</a:t>
            </a:r>
            <a:endParaRPr lang="en-US" sz="1750" dirty="0"/>
          </a:p>
        </p:txBody>
      </p:sp>
      <p:sp>
        <p:nvSpPr>
          <p:cNvPr id="10" name="Shape 8"/>
          <p:cNvSpPr/>
          <p:nvPr/>
        </p:nvSpPr>
        <p:spPr>
          <a:xfrm>
            <a:off x="9640133" y="3286244"/>
            <a:ext cx="4196358" cy="2819519"/>
          </a:xfrm>
          <a:prstGeom prst="roundRect">
            <a:avLst>
              <a:gd name="adj" fmla="val 1207"/>
            </a:avLst>
          </a:prstGeom>
          <a:solidFill>
            <a:srgbClr val="FFFFFF"/>
          </a:solidFill>
          <a:ln w="30480">
            <a:solidFill>
              <a:srgbClr val="7AD180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9897427" y="354353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BIM-платформы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9897427" y="4033957"/>
            <a:ext cx="3681770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BIM-платформы используют XML исключительно как формат обмена, не автоматизируя его создание из исходных документов.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793790" y="6360914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На данный момент </a:t>
            </a:r>
            <a:r>
              <a:rPr lang="en-US" sz="1750" b="1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не существует системы</a:t>
            </a: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, которая могла бы принимать PDF/DOCX и автоматически создавать корректный XML.</a:t>
            </a:r>
            <a:endParaRPr lang="en-US" sz="1750" dirty="0"/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91501" y="7663267"/>
            <a:ext cx="3038899" cy="55252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28901"/>
            <a:ext cx="9453443" cy="637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Уникальность предлагаемой системы</a:t>
            </a:r>
            <a:endParaRPr lang="en-US" sz="4000" dirty="0"/>
          </a:p>
        </p:txBody>
      </p:sp>
      <p:sp>
        <p:nvSpPr>
          <p:cNvPr id="3" name="Text 1"/>
          <p:cNvSpPr/>
          <p:nvPr/>
        </p:nvSpPr>
        <p:spPr>
          <a:xfrm>
            <a:off x="793790" y="1775103"/>
            <a:ext cx="13042821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Наша система предлагает комплексный подход к автоматизации, решая основные проблемы ручной обработки документов.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793790" y="2331363"/>
            <a:ext cx="4211479" cy="2645926"/>
          </a:xfrm>
          <a:prstGeom prst="roundRect">
            <a:avLst>
              <a:gd name="adj" fmla="val 1157"/>
            </a:avLst>
          </a:prstGeom>
          <a:solidFill>
            <a:srgbClr val="F2EEEE"/>
          </a:solidFill>
          <a:ln/>
        </p:spPr>
      </p:sp>
      <p:sp>
        <p:nvSpPr>
          <p:cNvPr id="5" name="Shape 3"/>
          <p:cNvSpPr/>
          <p:nvPr/>
        </p:nvSpPr>
        <p:spPr>
          <a:xfrm>
            <a:off x="997863" y="2535436"/>
            <a:ext cx="612338" cy="612338"/>
          </a:xfrm>
          <a:prstGeom prst="roundRect">
            <a:avLst>
              <a:gd name="adj" fmla="val 14931436"/>
            </a:avLst>
          </a:prstGeom>
          <a:solidFill>
            <a:srgbClr val="1C9770"/>
          </a:solidFill>
          <a:ln/>
        </p:spPr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166217" y="2703790"/>
            <a:ext cx="275511" cy="275511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997863" y="3351848"/>
            <a:ext cx="3803333" cy="6376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Генерация из неструктурированных текстов</a:t>
            </a:r>
            <a:endParaRPr lang="en-US" sz="2000" dirty="0"/>
          </a:p>
        </p:txBody>
      </p:sp>
      <p:sp>
        <p:nvSpPr>
          <p:cNvPr id="8" name="Text 5"/>
          <p:cNvSpPr/>
          <p:nvPr/>
        </p:nvSpPr>
        <p:spPr>
          <a:xfrm>
            <a:off x="997863" y="4111943"/>
            <a:ext cx="3803333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Автоматическое создание XML из PDF, DOCX и других форматов.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5209342" y="2331363"/>
            <a:ext cx="4211598" cy="2645926"/>
          </a:xfrm>
          <a:prstGeom prst="roundRect">
            <a:avLst>
              <a:gd name="adj" fmla="val 1157"/>
            </a:avLst>
          </a:prstGeom>
          <a:solidFill>
            <a:srgbClr val="F2EEEE"/>
          </a:solidFill>
          <a:ln/>
        </p:spPr>
      </p:sp>
      <p:sp>
        <p:nvSpPr>
          <p:cNvPr id="10" name="Shape 7"/>
          <p:cNvSpPr/>
          <p:nvPr/>
        </p:nvSpPr>
        <p:spPr>
          <a:xfrm>
            <a:off x="5413415" y="2535436"/>
            <a:ext cx="612338" cy="612338"/>
          </a:xfrm>
          <a:prstGeom prst="roundRect">
            <a:avLst>
              <a:gd name="adj" fmla="val 14931436"/>
            </a:avLst>
          </a:prstGeom>
          <a:solidFill>
            <a:srgbClr val="1C9770"/>
          </a:solidFill>
          <a:ln/>
        </p:spPr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5581769" y="2703790"/>
            <a:ext cx="275511" cy="275511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5413415" y="3351848"/>
            <a:ext cx="3465790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Встроенная валидация XML</a:t>
            </a:r>
            <a:endParaRPr lang="en-US" sz="2000" dirty="0"/>
          </a:p>
        </p:txBody>
      </p:sp>
      <p:sp>
        <p:nvSpPr>
          <p:cNvPr id="13" name="Text 9"/>
          <p:cNvSpPr/>
          <p:nvPr/>
        </p:nvSpPr>
        <p:spPr>
          <a:xfrm>
            <a:off x="5413415" y="3793093"/>
            <a:ext cx="3803452" cy="980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Автоматическая проверка соответствия генерируемого XML XSD-схемам.</a:t>
            </a:r>
            <a:endParaRPr lang="en-US" sz="1600" dirty="0"/>
          </a:p>
        </p:txBody>
      </p:sp>
      <p:sp>
        <p:nvSpPr>
          <p:cNvPr id="14" name="Shape 10"/>
          <p:cNvSpPr/>
          <p:nvPr/>
        </p:nvSpPr>
        <p:spPr>
          <a:xfrm>
            <a:off x="9625013" y="2331363"/>
            <a:ext cx="4211598" cy="2645926"/>
          </a:xfrm>
          <a:prstGeom prst="roundRect">
            <a:avLst>
              <a:gd name="adj" fmla="val 1157"/>
            </a:avLst>
          </a:prstGeom>
          <a:solidFill>
            <a:srgbClr val="F2EEEE"/>
          </a:solidFill>
          <a:ln/>
        </p:spPr>
      </p:sp>
      <p:sp>
        <p:nvSpPr>
          <p:cNvPr id="15" name="Shape 11"/>
          <p:cNvSpPr/>
          <p:nvPr/>
        </p:nvSpPr>
        <p:spPr>
          <a:xfrm>
            <a:off x="9829086" y="2535436"/>
            <a:ext cx="612338" cy="612338"/>
          </a:xfrm>
          <a:prstGeom prst="roundRect">
            <a:avLst>
              <a:gd name="adj" fmla="val 14931436"/>
            </a:avLst>
          </a:prstGeom>
          <a:solidFill>
            <a:srgbClr val="1C9770"/>
          </a:solidFill>
          <a:ln/>
        </p:spPr>
      </p:sp>
      <p:pic>
        <p:nvPicPr>
          <p:cNvPr id="16" name="Image 2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9997440" y="2703790"/>
            <a:ext cx="275511" cy="275511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9829086" y="3351848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Выбор LLM</a:t>
            </a:r>
            <a:endParaRPr lang="en-US" sz="2000" dirty="0"/>
          </a:p>
        </p:txBody>
      </p:sp>
      <p:sp>
        <p:nvSpPr>
          <p:cNvPr id="18" name="Text 13"/>
          <p:cNvSpPr/>
          <p:nvPr/>
        </p:nvSpPr>
        <p:spPr>
          <a:xfrm>
            <a:off x="9829086" y="3793093"/>
            <a:ext cx="3803452" cy="980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Возможность использования различных больших языковых моделей (Qwen, DeepSeek, LLaMA).</a:t>
            </a:r>
            <a:endParaRPr lang="en-US" sz="1600" dirty="0"/>
          </a:p>
        </p:txBody>
      </p:sp>
      <p:sp>
        <p:nvSpPr>
          <p:cNvPr id="19" name="Shape 14"/>
          <p:cNvSpPr/>
          <p:nvPr/>
        </p:nvSpPr>
        <p:spPr>
          <a:xfrm>
            <a:off x="793790" y="5181362"/>
            <a:ext cx="6419374" cy="2319218"/>
          </a:xfrm>
          <a:prstGeom prst="roundRect">
            <a:avLst>
              <a:gd name="adj" fmla="val 1320"/>
            </a:avLst>
          </a:prstGeom>
          <a:solidFill>
            <a:srgbClr val="F2EEEE"/>
          </a:solidFill>
          <a:ln/>
        </p:spPr>
      </p:sp>
      <p:sp>
        <p:nvSpPr>
          <p:cNvPr id="20" name="Shape 15"/>
          <p:cNvSpPr/>
          <p:nvPr/>
        </p:nvSpPr>
        <p:spPr>
          <a:xfrm>
            <a:off x="997863" y="5385435"/>
            <a:ext cx="612338" cy="612338"/>
          </a:xfrm>
          <a:prstGeom prst="roundRect">
            <a:avLst>
              <a:gd name="adj" fmla="val 14931436"/>
            </a:avLst>
          </a:prstGeom>
          <a:solidFill>
            <a:srgbClr val="1C9770"/>
          </a:solidFill>
          <a:ln/>
        </p:spPr>
      </p:sp>
      <p:pic>
        <p:nvPicPr>
          <p:cNvPr id="21" name="Image 3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1166217" y="5553789"/>
            <a:ext cx="275511" cy="275511"/>
          </a:xfrm>
          <a:prstGeom prst="rect">
            <a:avLst/>
          </a:prstGeom>
        </p:spPr>
      </p:pic>
      <p:sp>
        <p:nvSpPr>
          <p:cNvPr id="22" name="Text 16"/>
          <p:cNvSpPr/>
          <p:nvPr/>
        </p:nvSpPr>
        <p:spPr>
          <a:xfrm>
            <a:off x="997863" y="6201847"/>
            <a:ext cx="4702135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Поддержка разных типов документов</a:t>
            </a:r>
            <a:endParaRPr lang="en-US" sz="2000" dirty="0"/>
          </a:p>
        </p:txBody>
      </p:sp>
      <p:sp>
        <p:nvSpPr>
          <p:cNvPr id="23" name="Text 17"/>
          <p:cNvSpPr/>
          <p:nvPr/>
        </p:nvSpPr>
        <p:spPr>
          <a:xfrm>
            <a:off x="997863" y="6643092"/>
            <a:ext cx="6011228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Работа со сметами, актами, ТЗ, паспортами объекта и другими типами.</a:t>
            </a:r>
            <a:endParaRPr lang="en-US" sz="1600" dirty="0"/>
          </a:p>
        </p:txBody>
      </p:sp>
      <p:sp>
        <p:nvSpPr>
          <p:cNvPr id="24" name="Shape 18"/>
          <p:cNvSpPr/>
          <p:nvPr/>
        </p:nvSpPr>
        <p:spPr>
          <a:xfrm>
            <a:off x="7417237" y="5181362"/>
            <a:ext cx="6419374" cy="2319218"/>
          </a:xfrm>
          <a:prstGeom prst="roundRect">
            <a:avLst>
              <a:gd name="adj" fmla="val 1320"/>
            </a:avLst>
          </a:prstGeom>
          <a:solidFill>
            <a:srgbClr val="F2EEEE"/>
          </a:solidFill>
          <a:ln/>
        </p:spPr>
      </p:sp>
      <p:sp>
        <p:nvSpPr>
          <p:cNvPr id="25" name="Shape 19"/>
          <p:cNvSpPr/>
          <p:nvPr/>
        </p:nvSpPr>
        <p:spPr>
          <a:xfrm>
            <a:off x="7621310" y="5385435"/>
            <a:ext cx="612338" cy="612338"/>
          </a:xfrm>
          <a:prstGeom prst="roundRect">
            <a:avLst>
              <a:gd name="adj" fmla="val 14931436"/>
            </a:avLst>
          </a:prstGeom>
          <a:solidFill>
            <a:srgbClr val="1C9770"/>
          </a:solidFill>
          <a:ln/>
        </p:spPr>
      </p:sp>
      <p:pic>
        <p:nvPicPr>
          <p:cNvPr id="26" name="Image 4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789664" y="5553789"/>
            <a:ext cx="275511" cy="275511"/>
          </a:xfrm>
          <a:prstGeom prst="rect">
            <a:avLst/>
          </a:prstGeom>
        </p:spPr>
      </p:pic>
      <p:sp>
        <p:nvSpPr>
          <p:cNvPr id="27" name="Text 20"/>
          <p:cNvSpPr/>
          <p:nvPr/>
        </p:nvSpPr>
        <p:spPr>
          <a:xfrm>
            <a:off x="7621310" y="6201847"/>
            <a:ext cx="3432929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Прозрачность работы (XAI)</a:t>
            </a:r>
            <a:endParaRPr lang="en-US" sz="2000" dirty="0"/>
          </a:p>
        </p:txBody>
      </p:sp>
      <p:sp>
        <p:nvSpPr>
          <p:cNvPr id="28" name="Text 21"/>
          <p:cNvSpPr/>
          <p:nvPr/>
        </p:nvSpPr>
        <p:spPr>
          <a:xfrm>
            <a:off x="7621310" y="6643092"/>
            <a:ext cx="6011228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Предоставление объяснений на основе XAI для понимания логики генерации.</a:t>
            </a:r>
            <a:endParaRPr lang="en-US" sz="1600" dirty="0"/>
          </a:p>
        </p:txBody>
      </p:sp>
      <p:pic>
        <p:nvPicPr>
          <p:cNvPr id="29" name="Рисунок 2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591501" y="7663267"/>
            <a:ext cx="3038899" cy="552527"/>
          </a:xfrm>
          <a:prstGeom prst="rect">
            <a:avLst/>
          </a:prstGeom>
        </p:spPr>
      </p:pic>
      <p:pic>
        <p:nvPicPr>
          <p:cNvPr id="30" name="Рисунок 2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2274" y="1347310"/>
            <a:ext cx="14518126" cy="659222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825</Words>
  <Application>Microsoft Office PowerPoint</Application>
  <PresentationFormat>Произвольный</PresentationFormat>
  <Paragraphs>137</Paragraphs>
  <Slides>12</Slides>
  <Notes>12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8" baseType="lpstr">
      <vt:lpstr>DM Sans Semi Bold</vt:lpstr>
      <vt:lpstr>Calibri</vt:lpstr>
      <vt:lpstr>DM Sans Light</vt:lpstr>
      <vt:lpstr>Inter Medium</vt:lpstr>
      <vt:lpstr>Arial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subject/>
  <dc:creator/>
  <cp:lastModifiedBy>Учетная запись Майкрософт</cp:lastModifiedBy>
  <cp:revision>5</cp:revision>
  <dcterms:created xsi:type="dcterms:W3CDTF">2025-12-05T19:32:16Z</dcterms:created>
  <dcterms:modified xsi:type="dcterms:W3CDTF">2025-12-05T19:40:01Z</dcterms:modified>
</cp:coreProperties>
</file>